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68" r:id="rId3"/>
    <p:sldId id="257" r:id="rId4"/>
    <p:sldId id="258" r:id="rId5"/>
    <p:sldId id="284" r:id="rId6"/>
    <p:sldId id="285" r:id="rId7"/>
    <p:sldId id="270" r:id="rId8"/>
    <p:sldId id="280" r:id="rId9"/>
    <p:sldId id="269" r:id="rId10"/>
    <p:sldId id="281" r:id="rId11"/>
    <p:sldId id="282" r:id="rId12"/>
    <p:sldId id="283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7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1.png>
</file>

<file path=ppt/media/image17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75F30-54C5-C94C-BECF-4578BDC1A559}" type="datetimeFigureOut">
              <a:rPr lang="en-US" smtClean="0"/>
              <a:t>4/14/15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BBB38-7A1F-F44A-A7C3-8958C0151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82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57F07D-912D-274F-8A29-BE18AA74046E}" type="slidenum">
              <a:rPr lang="en-US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pPr/>
              <a:t>1</a:t>
            </a:fld>
            <a:endParaRPr lang="en-US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have access</a:t>
            </a:r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 tissue samples</a:t>
            </a:r>
          </a:p>
          <a:p>
            <a:pPr eaLnBrk="1" hangingPunct="1"/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Tissue stress</a:t>
            </a:r>
          </a:p>
          <a:p>
            <a:pPr eaLnBrk="1" hangingPunct="1"/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7A25283-808C-DA4B-9442-F7F13AD81838}" type="slidenum">
              <a:rPr lang="en-US" sz="1200">
                <a:latin typeface="Times" charset="0"/>
              </a:rPr>
              <a:pPr/>
              <a:t>2</a:t>
            </a:fld>
            <a:endParaRPr lang="en-US" sz="1200">
              <a:latin typeface="Times" charset="0"/>
            </a:endParaRPr>
          </a:p>
        </p:txBody>
      </p:sp>
      <p:sp>
        <p:nvSpPr>
          <p:cNvPr id="57346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CD is a common inflammatory bowel disease induced by gluten a protein present in wheat.</a:t>
            </a:r>
          </a:p>
          <a:p>
            <a:pPr>
              <a:spcBef>
                <a:spcPct val="0"/>
              </a:spcBef>
            </a:pP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It’s characterized by villus atrophy and destruction of the surface intestinal epithelium. Most of the time a GFD cures the patient who reacquire  a quasi normal intestinal morphology with long villi and short crypt.</a:t>
            </a:r>
            <a:endParaRPr lang="en-US" i="1" dirty="0">
              <a:latin typeface="Times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ct val="0"/>
              </a:spcBef>
            </a:pPr>
            <a:r>
              <a:rPr lang="en-US" i="1" dirty="0">
                <a:latin typeface="Times" charset="0"/>
                <a:ea typeface="ＭＳ Ｐゴシック" charset="0"/>
                <a:cs typeface="ＭＳ Ｐゴシック" charset="0"/>
              </a:rPr>
              <a:t>As shown on this CD3 staining, the number of lymphocytes within the epithelium (IEL) is dramatically increased in active celiac disease. This increase </a:t>
            </a: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is a hallmark of celiac disease. It is also the earliest morphological change correlating with the villus atrophy</a:t>
            </a:r>
            <a:endParaRPr lang="en-US" i="1" dirty="0">
              <a:latin typeface="Times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ct val="0"/>
              </a:spcBef>
            </a:pPr>
            <a:r>
              <a:rPr lang="en-US" i="1" dirty="0">
                <a:latin typeface="Times" charset="0"/>
                <a:ea typeface="ＭＳ Ｐゴシック" charset="0"/>
                <a:cs typeface="ＭＳ Ｐゴシック" charset="0"/>
              </a:rPr>
              <a:t>Moreover, </a:t>
            </a: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in some case IEL undergo malignant transformation suggesting that these cells are chronically activated.</a:t>
            </a:r>
          </a:p>
          <a:p>
            <a:pPr>
              <a:spcBef>
                <a:spcPct val="0"/>
              </a:spcBef>
            </a:pP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Surprisingly, T cells specific for peptides from gluten has been found in the lamina propria but not in the epithelium.</a:t>
            </a:r>
          </a:p>
          <a:p>
            <a:pPr>
              <a:spcBef>
                <a:spcPct val="0"/>
              </a:spcBef>
            </a:pPr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Until know, there is no evidence for a TCR dependent activation by gluten in celiac IEL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8</a:t>
            </a:r>
            <a:r>
              <a:rPr lang="en-US" baseline="0" dirty="0" smtClean="0"/>
              <a:t> delta in humans </a:t>
            </a:r>
          </a:p>
          <a:p>
            <a:r>
              <a:rPr lang="en-US" baseline="0" dirty="0" smtClean="0"/>
              <a:t>6 gamma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2741-24BF-3B46-B92D-911AE13159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47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get rid of primer bias because everybody gets the same set</a:t>
            </a:r>
            <a:r>
              <a:rPr lang="en-US" baseline="0" dirty="0" smtClean="0"/>
              <a:t> of primers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4B2741-24BF-3B46-B92D-911AE13159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3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27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57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88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9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8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88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75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48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55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5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64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23DF8-D6A7-5645-99A2-029902D68642}" type="datetimeFigureOut">
              <a:rPr lang="en-US" smtClean="0"/>
              <a:t>4/14/15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69B74-4085-2443-9CDF-EAABD0813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7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2"/>
          <p:cNvSpPr txBox="1">
            <a:spLocks noChangeAspect="1" noChangeArrowheads="1"/>
          </p:cNvSpPr>
          <p:nvPr/>
        </p:nvSpPr>
        <p:spPr bwMode="auto">
          <a:xfrm>
            <a:off x="3768725" y="1797050"/>
            <a:ext cx="15700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1" i="0" dirty="0"/>
              <a:t>Active celiac</a:t>
            </a:r>
          </a:p>
        </p:txBody>
      </p:sp>
      <p:sp>
        <p:nvSpPr>
          <p:cNvPr id="27651" name="Text Box 3"/>
          <p:cNvSpPr txBox="1">
            <a:spLocks noChangeAspect="1" noChangeArrowheads="1"/>
          </p:cNvSpPr>
          <p:nvPr/>
        </p:nvSpPr>
        <p:spPr bwMode="auto">
          <a:xfrm>
            <a:off x="1331912" y="1797050"/>
            <a:ext cx="971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1" i="0" dirty="0"/>
              <a:t>Normal</a:t>
            </a:r>
          </a:p>
        </p:txBody>
      </p:sp>
      <p:sp>
        <p:nvSpPr>
          <p:cNvPr id="27652" name="Rectangle 4"/>
          <p:cNvSpPr>
            <a:spLocks noChangeArrowheads="1"/>
          </p:cNvSpPr>
          <p:nvPr/>
        </p:nvSpPr>
        <p:spPr bwMode="auto">
          <a:xfrm>
            <a:off x="1012825" y="247967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i="0">
              <a:latin typeface="Times" pitchFamily="1" charset="0"/>
            </a:endParaRPr>
          </a:p>
        </p:txBody>
      </p:sp>
      <p:pic>
        <p:nvPicPr>
          <p:cNvPr id="27653" name="Picture 9"/>
          <p:cNvPicPr>
            <a:picLocks noChangeAspect="1" noChangeArrowheads="1"/>
          </p:cNvPicPr>
          <p:nvPr/>
        </p:nvPicPr>
        <p:blipFill>
          <a:blip r:embed="rId3"/>
          <a:srcRect b="3577"/>
          <a:stretch>
            <a:fillRect/>
          </a:stretch>
        </p:blipFill>
        <p:spPr bwMode="auto">
          <a:xfrm>
            <a:off x="482600" y="2225675"/>
            <a:ext cx="2670175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4" name="Picture 10"/>
          <p:cNvPicPr>
            <a:picLocks noChangeAspect="1" noChangeArrowheads="1"/>
          </p:cNvPicPr>
          <p:nvPr/>
        </p:nvPicPr>
        <p:blipFill>
          <a:blip r:embed="rId4">
            <a:lum contrast="14000"/>
          </a:blip>
          <a:srcRect l="11758"/>
          <a:stretch>
            <a:fillRect/>
          </a:stretch>
        </p:blipFill>
        <p:spPr bwMode="auto">
          <a:xfrm>
            <a:off x="3238500" y="2225675"/>
            <a:ext cx="2630488" cy="242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5" name="Picture 11"/>
          <p:cNvPicPr>
            <a:picLocks noChangeAspect="1" noChangeArrowheads="1"/>
          </p:cNvPicPr>
          <p:nvPr/>
        </p:nvPicPr>
        <p:blipFill>
          <a:blip r:embed="rId5">
            <a:lum bright="6000" contrast="6000"/>
          </a:blip>
          <a:srcRect t="3555"/>
          <a:stretch>
            <a:fillRect/>
          </a:stretch>
        </p:blipFill>
        <p:spPr bwMode="auto">
          <a:xfrm>
            <a:off x="5953125" y="2225675"/>
            <a:ext cx="2720975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656" name="Text Box 12"/>
          <p:cNvSpPr txBox="1">
            <a:spLocks noChangeAspect="1" noChangeArrowheads="1"/>
          </p:cNvSpPr>
          <p:nvPr/>
        </p:nvSpPr>
        <p:spPr bwMode="auto">
          <a:xfrm>
            <a:off x="6291262" y="1797050"/>
            <a:ext cx="20447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1" i="0" dirty="0"/>
              <a:t>Gluten Free Diet</a:t>
            </a:r>
          </a:p>
        </p:txBody>
      </p:sp>
      <p:sp>
        <p:nvSpPr>
          <p:cNvPr id="27657" name="Text Box 10"/>
          <p:cNvSpPr txBox="1">
            <a:spLocks noChangeArrowheads="1"/>
          </p:cNvSpPr>
          <p:nvPr/>
        </p:nvSpPr>
        <p:spPr bwMode="auto">
          <a:xfrm>
            <a:off x="114300" y="4876682"/>
            <a:ext cx="89154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Clr>
                <a:srgbClr val="800000"/>
              </a:buClr>
              <a:buFont typeface="Wingdings" pitchFamily="1" charset="2"/>
              <a:buChar char="Ø"/>
            </a:pPr>
            <a:r>
              <a:rPr lang="en-US" b="1" dirty="0"/>
              <a:t> </a:t>
            </a:r>
            <a:r>
              <a:rPr lang="en-US" b="1" dirty="0">
                <a:solidFill>
                  <a:srgbClr val="800000"/>
                </a:solidFill>
              </a:rPr>
              <a:t>ANTIGEN:</a:t>
            </a:r>
            <a:r>
              <a:rPr lang="en-US" b="1" dirty="0" smtClean="0"/>
              <a:t> Gluten </a:t>
            </a:r>
            <a:endParaRPr lang="en-US" b="1" dirty="0"/>
          </a:p>
          <a:p>
            <a:pPr>
              <a:buClr>
                <a:srgbClr val="800000"/>
              </a:buClr>
              <a:buFont typeface="Wingdings" pitchFamily="1" charset="2"/>
              <a:buNone/>
            </a:pPr>
            <a:endParaRPr lang="en-US" b="1" dirty="0"/>
          </a:p>
          <a:p>
            <a:pPr>
              <a:buClr>
                <a:srgbClr val="800000"/>
              </a:buClr>
              <a:buFont typeface="Wingdings" pitchFamily="1" charset="2"/>
              <a:buChar char="Ø"/>
            </a:pPr>
            <a:r>
              <a:rPr lang="en-US" b="1" dirty="0" smtClean="0"/>
              <a:t> </a:t>
            </a:r>
            <a:r>
              <a:rPr lang="en-US" b="1" dirty="0" smtClean="0">
                <a:solidFill>
                  <a:srgbClr val="800000"/>
                </a:solidFill>
              </a:rPr>
              <a:t>HLA association</a:t>
            </a:r>
            <a:r>
              <a:rPr lang="en-US" b="1" dirty="0" smtClean="0"/>
              <a:t>: </a:t>
            </a:r>
            <a:r>
              <a:rPr lang="en-US" b="1" dirty="0"/>
              <a:t>HLA-DQ2  and HLA-DQ8 </a:t>
            </a:r>
            <a:r>
              <a:rPr lang="en-US" b="1" dirty="0" smtClean="0"/>
              <a:t>molecules (accounts for 40% of the genetic risk)</a:t>
            </a:r>
          </a:p>
          <a:p>
            <a:endParaRPr lang="en-US" b="1" dirty="0"/>
          </a:p>
        </p:txBody>
      </p:sp>
      <p:sp>
        <p:nvSpPr>
          <p:cNvPr id="27658" name="Rectangle 14"/>
          <p:cNvSpPr>
            <a:spLocks noChangeArrowheads="1"/>
          </p:cNvSpPr>
          <p:nvPr/>
        </p:nvSpPr>
        <p:spPr bwMode="auto">
          <a:xfrm>
            <a:off x="835790" y="220302"/>
            <a:ext cx="7472421" cy="1085418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3200" b="1" i="0" dirty="0"/>
              <a:t>Celiac </a:t>
            </a:r>
            <a:r>
              <a:rPr lang="en-US" sz="3200" b="1" i="0" dirty="0" smtClean="0"/>
              <a:t>Disease</a:t>
            </a:r>
            <a:r>
              <a:rPr lang="en-US" sz="3200" b="1" dirty="0" smtClean="0"/>
              <a:t>: </a:t>
            </a:r>
          </a:p>
          <a:p>
            <a:pPr algn="ctr" eaLnBrk="1" hangingPunct="1"/>
            <a:r>
              <a:rPr lang="en-US" sz="3200" b="1" dirty="0" smtClean="0"/>
              <a:t>T cell-mediated</a:t>
            </a:r>
            <a:r>
              <a:rPr lang="en-US" sz="3200" b="1" i="0" dirty="0" smtClean="0"/>
              <a:t> enteropathy</a:t>
            </a:r>
            <a:endParaRPr lang="en-US" sz="3200" b="1" i="0" dirty="0"/>
          </a:p>
        </p:txBody>
      </p:sp>
      <p:sp>
        <p:nvSpPr>
          <p:cNvPr id="27659" name="Text Box 21"/>
          <p:cNvSpPr txBox="1">
            <a:spLocks noChangeArrowheads="1"/>
          </p:cNvSpPr>
          <p:nvPr/>
        </p:nvSpPr>
        <p:spPr bwMode="auto">
          <a:xfrm>
            <a:off x="7061200" y="4622800"/>
            <a:ext cx="163036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00" b="1" i="0"/>
              <a:t>Small intestine biopsies</a:t>
            </a:r>
          </a:p>
        </p:txBody>
      </p:sp>
    </p:spTree>
    <p:extLst>
      <p:ext uri="{BB962C8B-B14F-4D97-AF65-F5344CB8AC3E}">
        <p14:creationId xmlns:p14="http://schemas.microsoft.com/office/powerpoint/2010/main" val="947006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181" y="274638"/>
            <a:ext cx="4627638" cy="596219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r>
              <a:rPr lang="en-US" sz="3200" dirty="0" smtClean="0"/>
              <a:t>Sample Breakdown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700"/>
            <a:ext cx="9144000" cy="403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55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8288" y="274639"/>
            <a:ext cx="3527425" cy="535742"/>
          </a:xfrm>
          <a:ln>
            <a:solidFill>
              <a:srgbClr val="FF0000"/>
            </a:solidFill>
          </a:ln>
        </p:spPr>
        <p:txBody>
          <a:bodyPr>
            <a:normAutofit fontScale="90000"/>
          </a:bodyPr>
          <a:lstStyle/>
          <a:p>
            <a:r>
              <a:rPr lang="en-US" sz="3200" dirty="0" smtClean="0"/>
              <a:t>Semi-Analyzed Data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98730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553" y="274638"/>
            <a:ext cx="5650895" cy="729267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3200" dirty="0" smtClean="0"/>
              <a:t>What we would like to model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ɣ and δ usage in IEL and/vs. PBL</a:t>
            </a:r>
          </a:p>
          <a:p>
            <a:r>
              <a:rPr lang="en-US" sz="2400" dirty="0" smtClean="0"/>
              <a:t>ɣ and δ diversity in IEL and/vs. PBL</a:t>
            </a:r>
          </a:p>
          <a:p>
            <a:r>
              <a:rPr lang="en-US" sz="2400" dirty="0" smtClean="0"/>
              <a:t>CDR3 length dynamics between ɣ and δ chains across IEL and PBL</a:t>
            </a:r>
          </a:p>
          <a:p>
            <a:r>
              <a:rPr lang="en-US" sz="2400" dirty="0" smtClean="0"/>
              <a:t>Motif usage/conservation in IEL vs. PBL</a:t>
            </a:r>
          </a:p>
          <a:p>
            <a:r>
              <a:rPr lang="en-US" sz="2400" dirty="0" smtClean="0"/>
              <a:t>All of the above in health vs. </a:t>
            </a:r>
            <a:r>
              <a:rPr lang="en-US" sz="2400" dirty="0" smtClean="0"/>
              <a:t>disease</a:t>
            </a:r>
          </a:p>
          <a:p>
            <a:r>
              <a:rPr lang="en-US" sz="2400" dirty="0" smtClean="0"/>
              <a:t>Can we incorporate all the above into a dynamic system that can model the transition from health to disease and back to health again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4489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1" name="Picture 3" descr="Slide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17" b="12727"/>
          <a:stretch>
            <a:fillRect/>
          </a:stretch>
        </p:blipFill>
        <p:spPr bwMode="auto">
          <a:xfrm>
            <a:off x="-2420749" y="1644726"/>
            <a:ext cx="9865052" cy="4804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2" name="Rectangle 4"/>
          <p:cNvSpPr>
            <a:spLocks noChangeArrowheads="1"/>
          </p:cNvSpPr>
          <p:nvPr/>
        </p:nvSpPr>
        <p:spPr bwMode="auto">
          <a:xfrm>
            <a:off x="-1311275" y="2809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sz="2400">
              <a:latin typeface="Calibri" charset="0"/>
            </a:endParaRPr>
          </a:p>
        </p:txBody>
      </p:sp>
      <p:sp>
        <p:nvSpPr>
          <p:cNvPr id="56325" name="Text Box 11"/>
          <p:cNvSpPr txBox="1">
            <a:spLocks noChangeArrowheads="1"/>
          </p:cNvSpPr>
          <p:nvPr/>
        </p:nvSpPr>
        <p:spPr bwMode="auto">
          <a:xfrm>
            <a:off x="1514560" y="199579"/>
            <a:ext cx="6618118" cy="1077218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3200" b="1" dirty="0">
                <a:solidFill>
                  <a:srgbClr val="000000"/>
                </a:solidFill>
                <a:latin typeface="Calibri" charset="0"/>
              </a:rPr>
              <a:t>Intraepithelial lymphocyte infiltration </a:t>
            </a:r>
            <a:endParaRPr lang="en-US" sz="3200" b="1" dirty="0" smtClean="0">
              <a:solidFill>
                <a:srgbClr val="000000"/>
              </a:solidFill>
              <a:latin typeface="Calibri" charset="0"/>
            </a:endParaRPr>
          </a:p>
          <a:p>
            <a:pPr algn="ctr"/>
            <a:r>
              <a:rPr lang="en-US" sz="3200" b="1" dirty="0" smtClean="0">
                <a:solidFill>
                  <a:srgbClr val="000000"/>
                </a:solidFill>
                <a:latin typeface="Calibri" charset="0"/>
              </a:rPr>
              <a:t>is a hallmark </a:t>
            </a:r>
            <a:r>
              <a:rPr lang="en-US" sz="3200" b="1" dirty="0">
                <a:solidFill>
                  <a:srgbClr val="000000"/>
                </a:solidFill>
                <a:latin typeface="Calibri" charset="0"/>
              </a:rPr>
              <a:t>of celiac disease  </a:t>
            </a:r>
          </a:p>
        </p:txBody>
      </p:sp>
      <p:sp>
        <p:nvSpPr>
          <p:cNvPr id="2" name="Rectangle 1"/>
          <p:cNvSpPr/>
          <p:nvPr/>
        </p:nvSpPr>
        <p:spPr>
          <a:xfrm>
            <a:off x="-3048000" y="1474353"/>
            <a:ext cx="5503334" cy="53836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262" y="1665437"/>
            <a:ext cx="2425477" cy="2237698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5437"/>
            <a:ext cx="2425477" cy="2237698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631" y="4389790"/>
            <a:ext cx="2425477" cy="2237698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892" y="4389790"/>
            <a:ext cx="2425477" cy="2237698"/>
          </a:xfrm>
          <a:prstGeom prst="rect">
            <a:avLst/>
          </a:prstGeom>
        </p:spPr>
      </p:pic>
      <p:sp>
        <p:nvSpPr>
          <p:cNvPr id="151" name="Rectangle 150"/>
          <p:cNvSpPr/>
          <p:nvPr/>
        </p:nvSpPr>
        <p:spPr>
          <a:xfrm>
            <a:off x="5571351" y="5937814"/>
            <a:ext cx="255615" cy="2041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TextBox 151"/>
          <p:cNvSpPr txBox="1"/>
          <p:nvPr/>
        </p:nvSpPr>
        <p:spPr>
          <a:xfrm>
            <a:off x="5444481" y="5883982"/>
            <a:ext cx="483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DN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47472" y="278491"/>
            <a:ext cx="2849057" cy="584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/>
              <a:t>Sorting Strategy</a:t>
            </a: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8523" y="1665437"/>
            <a:ext cx="2425477" cy="223769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2738" y="1279434"/>
            <a:ext cx="28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8000FF"/>
                </a:solidFill>
              </a:rPr>
              <a:t>1</a:t>
            </a:r>
            <a:endParaRPr lang="en-US" dirty="0">
              <a:solidFill>
                <a:srgbClr val="8000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0" y="1279434"/>
            <a:ext cx="28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000FF"/>
                </a:solidFill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29350" y="1279434"/>
            <a:ext cx="28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8000FF"/>
                </a:solidFill>
              </a:rPr>
              <a:t>3</a:t>
            </a:r>
            <a:endParaRPr lang="en-US" dirty="0">
              <a:solidFill>
                <a:srgbClr val="8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8236" y="4020458"/>
            <a:ext cx="28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000FF"/>
                </a:solidFill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32874" y="4020458"/>
            <a:ext cx="28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8000FF"/>
                </a:solidFill>
              </a:rPr>
              <a:t>5</a:t>
            </a:r>
            <a:endParaRPr lang="en-US" dirty="0">
              <a:solidFill>
                <a:srgbClr val="8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08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27" y="887687"/>
            <a:ext cx="6290547" cy="58179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07348" y="160277"/>
            <a:ext cx="4529305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TCR ɣδ IEL Increase in Disease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7877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727" y="230639"/>
            <a:ext cx="4610547" cy="591838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3200" b="1" dirty="0" smtClean="0"/>
              <a:t>TCR Chain Distribution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323638"/>
            <a:ext cx="8763000" cy="4762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72528" y="6507162"/>
            <a:ext cx="38714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Bonneville, M et al. Nature Rev. </a:t>
            </a:r>
            <a:r>
              <a:rPr lang="en-US" sz="1600" dirty="0" err="1" smtClean="0"/>
              <a:t>Imm</a:t>
            </a:r>
            <a:r>
              <a:rPr lang="en-US" sz="1600" dirty="0" smtClean="0"/>
              <a:t>. 2010.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7996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2529" y="363538"/>
            <a:ext cx="3718943" cy="627062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3200" b="1" dirty="0" smtClean="0"/>
              <a:t>Ligands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765300"/>
            <a:ext cx="4505325" cy="4610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5900" y="6581001"/>
            <a:ext cx="41761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Vantourout P and Hayday A. Nature Reviews Immunology. 2013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225" y="1765300"/>
            <a:ext cx="4378290" cy="3213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22633" y="6581001"/>
            <a:ext cx="3121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Born K, et al. Cellular &amp; Molecular Immunology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59161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1574" y="310924"/>
            <a:ext cx="4400852" cy="608314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3200" dirty="0" smtClean="0"/>
              <a:t>Objectives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-457200">
              <a:buFont typeface="+mj-lt"/>
              <a:buAutoNum type="alphaUcPeriod"/>
            </a:pPr>
            <a:r>
              <a:rPr lang="en-US" sz="2400" dirty="0"/>
              <a:t>Investigating the repertoire of both ɣ and δ chains in peripheral blood lymphocytes (PBL) and intestinal epithelial lymphocytes (IEL).</a:t>
            </a:r>
          </a:p>
          <a:p>
            <a:pPr marL="457200" lvl="1" indent="-457200">
              <a:buFont typeface="+mj-lt"/>
              <a:buAutoNum type="alphaUcPeriod"/>
            </a:pPr>
            <a:r>
              <a:rPr lang="en-US" sz="2400" dirty="0"/>
              <a:t>Investigating the impact of CD disease state on the repertoire of both ɣ and δ chains in IEL. </a:t>
            </a:r>
          </a:p>
        </p:txBody>
      </p:sp>
    </p:spTree>
    <p:extLst>
      <p:ext uri="{BB962C8B-B14F-4D97-AF65-F5344CB8AC3E}">
        <p14:creationId xmlns:p14="http://schemas.microsoft.com/office/powerpoint/2010/main" val="623179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5695" y="274638"/>
            <a:ext cx="4852610" cy="644600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3200" dirty="0" smtClean="0"/>
              <a:t>V(D)J Recombination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954" y="1302320"/>
            <a:ext cx="5227034" cy="4237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02320"/>
            <a:ext cx="3930954" cy="19537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73940" y="6581001"/>
            <a:ext cx="25700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Janeways’s </a:t>
            </a:r>
            <a:r>
              <a:rPr lang="en-US" sz="1200" dirty="0" err="1" smtClean="0"/>
              <a:t>Immunobiology</a:t>
            </a:r>
            <a:r>
              <a:rPr lang="en-US" sz="1200" dirty="0" smtClean="0"/>
              <a:t> 8</a:t>
            </a:r>
            <a:r>
              <a:rPr lang="en-US" sz="1200" baseline="30000" dirty="0" smtClean="0"/>
              <a:t>th</a:t>
            </a:r>
            <a:r>
              <a:rPr lang="en-US" sz="1200" dirty="0" smtClean="0"/>
              <a:t> Edition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5504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53" y="1524000"/>
            <a:ext cx="7581495" cy="4914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30984" y="6581001"/>
            <a:ext cx="2213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In collaboration with David Price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571018" y="241300"/>
            <a:ext cx="6001964" cy="5847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/>
              <a:t>Template-Switch Anchored RT-PCR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571018" y="1154668"/>
            <a:ext cx="6085320" cy="369332"/>
          </a:xfrm>
          <a:prstGeom prst="rect">
            <a:avLst/>
          </a:prstGeom>
          <a:noFill/>
          <a:ln>
            <a:solidFill>
              <a:srgbClr val="3366FF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Moloney Murine Leukemia Virus (MMLV) reverse transcriptase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892300" y="3949700"/>
            <a:ext cx="3937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90018" y="4699000"/>
            <a:ext cx="1095982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90018" y="5803900"/>
            <a:ext cx="1095982" cy="419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92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453</Words>
  <Application>Microsoft Macintosh PowerPoint</Application>
  <PresentationFormat>On-screen Show (4:3)</PresentationFormat>
  <Paragraphs>56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TCR Chain Distribution</vt:lpstr>
      <vt:lpstr>Ligands</vt:lpstr>
      <vt:lpstr>Objectives</vt:lpstr>
      <vt:lpstr>V(D)J Recombination</vt:lpstr>
      <vt:lpstr>PowerPoint Presentation</vt:lpstr>
      <vt:lpstr>Sample Breakdown</vt:lpstr>
      <vt:lpstr>Semi-Analyzed Data</vt:lpstr>
      <vt:lpstr>What we would like to model</vt:lpstr>
    </vt:vector>
  </TitlesOfParts>
  <Company>University of Chicago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Background</dc:title>
  <dc:creator>Toufic Mayassi</dc:creator>
  <cp:lastModifiedBy>Toufic Mayassi</cp:lastModifiedBy>
  <cp:revision>19</cp:revision>
  <dcterms:created xsi:type="dcterms:W3CDTF">2015-04-14T04:24:12Z</dcterms:created>
  <dcterms:modified xsi:type="dcterms:W3CDTF">2015-04-14T16:13:03Z</dcterms:modified>
</cp:coreProperties>
</file>

<file path=docProps/thumbnail.jpeg>
</file>